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47"/>
  </p:notes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320" r:id="rId13"/>
    <p:sldId id="32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22" r:id="rId23"/>
    <p:sldId id="300" r:id="rId24"/>
    <p:sldId id="301" r:id="rId25"/>
    <p:sldId id="302" r:id="rId26"/>
    <p:sldId id="303" r:id="rId27"/>
    <p:sldId id="32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284" r:id="rId40"/>
    <p:sldId id="315" r:id="rId41"/>
    <p:sldId id="316" r:id="rId42"/>
    <p:sldId id="317" r:id="rId43"/>
    <p:sldId id="318" r:id="rId44"/>
    <p:sldId id="319" r:id="rId45"/>
    <p:sldId id="291" r:id="rId46"/>
  </p:sldIdLst>
  <p:sldSz cx="9144000" cy="5143500" type="screen16x9"/>
  <p:notesSz cx="6858000" cy="9144000"/>
  <p:embeddedFontLst>
    <p:embeddedFont>
      <p:font typeface="Montserrat" panose="020B0604020202020204" charset="-52"/>
      <p:regular r:id="rId48"/>
      <p:bold r:id="rId49"/>
      <p:italic r:id="rId50"/>
      <p:boldItalic r:id="rId51"/>
    </p:embeddedFont>
    <p:embeddedFont>
      <p:font typeface="PT Serif" panose="020B0604020202020204" charset="-52"/>
      <p:regular r:id="rId52"/>
      <p:bold r:id="rId53"/>
      <p:italic r:id="rId54"/>
      <p:boldItalic r:id="rId55"/>
    </p:embeddedFont>
    <p:embeddedFont>
      <p:font typeface="Georgia" panose="02040502050405020303" pitchFamily="18" charset="0"/>
      <p:regular r:id="rId56"/>
      <p:bold r:id="rId57"/>
      <p:italic r:id="rId58"/>
      <p:boldItalic r:id="rId59"/>
    </p:embeddedFont>
    <p:embeddedFont>
      <p:font typeface="Montserrat SemiBold" panose="020B0604020202020204" charset="-52"/>
      <p:regular r:id="rId60"/>
      <p:bold r:id="rId61"/>
      <p:italic r:id="rId62"/>
      <p:boldItalic r:id="rId63"/>
    </p:embeddedFont>
    <p:embeddedFont>
      <p:font typeface="Calibri" panose="020F0502020204030204" pitchFamily="34" charset="0"/>
      <p:regular r:id="rId64"/>
      <p:bold r:id="rId65"/>
      <p:italic r:id="rId66"/>
      <p:boldItalic r:id="rId6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бухова Кристина Викторовна" initials="ОКВ" lastIdx="1" clrIdx="0">
    <p:extLst>
      <p:ext uri="{19B8F6BF-5375-455C-9EA6-DF929625EA0E}">
        <p15:presenceInfo xmlns:p15="http://schemas.microsoft.com/office/powerpoint/2012/main" userId="S-1-5-21-1056395079-139840744-1946846412-109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698" autoAdjust="0"/>
  </p:normalViewPr>
  <p:slideViewPr>
    <p:cSldViewPr snapToGrid="0">
      <p:cViewPr varScale="1">
        <p:scale>
          <a:sx n="120" d="100"/>
          <a:sy n="120" d="100"/>
        </p:scale>
        <p:origin x="134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63" Type="http://schemas.openxmlformats.org/officeDocument/2006/relationships/font" Target="fonts/font16.fntdata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66" Type="http://schemas.openxmlformats.org/officeDocument/2006/relationships/font" Target="fonts/font19.fntdata"/><Relationship Id="rId5" Type="http://schemas.openxmlformats.org/officeDocument/2006/relationships/slide" Target="slides/slide4.xml"/><Relationship Id="rId61" Type="http://schemas.openxmlformats.org/officeDocument/2006/relationships/font" Target="fonts/font1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font" Target="fonts/font17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2.fntdata"/><Relationship Id="rId67" Type="http://schemas.openxmlformats.org/officeDocument/2006/relationships/font" Target="fonts/font20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62" Type="http://schemas.openxmlformats.org/officeDocument/2006/relationships/font" Target="fonts/font15.fntdata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font" Target="fonts/font3.fntdata"/><Relationship Id="rId55" Type="http://schemas.openxmlformats.org/officeDocument/2006/relationships/font" Target="fonts/font8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30T09:35:57.384" idx="1">
    <p:pos x="5116" y="1710"/>
    <p:text/>
    <p:extLst>
      <p:ext uri="{C676402C-5697-4E1C-873F-D02D1690AC5C}">
        <p15:threadingInfo xmlns:p15="http://schemas.microsoft.com/office/powerpoint/2012/main" timeZoneBias="-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78037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8981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6913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971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0679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3524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8488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54713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49911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88445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86381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126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79252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06739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76995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52013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82396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62288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17023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12587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7369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45034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1081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30611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68905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44104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85466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05125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5119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36456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69863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45506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0732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4740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33344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08902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60753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53364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50923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12294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2885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5558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4453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7265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9444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5077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FF7D50"/>
            </a:gs>
            <a:gs pos="100000">
              <a:srgbClr val="FF4E10"/>
            </a:gs>
          </a:gsLst>
          <a:lin ang="5400012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0" y="1265050"/>
            <a:ext cx="5943000" cy="206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331725"/>
            <a:ext cx="4892100" cy="7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466"/>
              </a:buClr>
              <a:buSzPts val="1400"/>
              <a:buFont typeface="Montserrat SemiBold"/>
              <a:buNone/>
              <a:defRPr sz="140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68374" y="304800"/>
            <a:ext cx="870825" cy="32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7090" y="2767150"/>
            <a:ext cx="1706910" cy="172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013897"/>
            <a:ext cx="9144003" cy="1129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940839"/>
            <a:ext cx="996375" cy="863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764906">
            <a:off x="5835769" y="2296816"/>
            <a:ext cx="2519334" cy="1422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68375" y="4651811"/>
            <a:ext cx="232400" cy="23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/>
        </p:nvSpPr>
        <p:spPr>
          <a:xfrm>
            <a:off x="8200775" y="4602250"/>
            <a:ext cx="996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@edu.ekb</a:t>
            </a:r>
            <a:endParaRPr sz="10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pic>
        <p:nvPicPr>
          <p:cNvPr id="19" name="Google Shape;19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1273" y="304800"/>
            <a:ext cx="996373" cy="84891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300"/>
            </a:lvl1pPr>
            <a:lvl2pPr lvl="1" rtl="0">
              <a:buNone/>
              <a:defRPr sz="1300"/>
            </a:lvl2pPr>
            <a:lvl3pPr lvl="2" rtl="0">
              <a:buNone/>
              <a:defRPr sz="1300"/>
            </a:lvl3pPr>
            <a:lvl4pPr lvl="3" rtl="0">
              <a:buNone/>
              <a:defRPr sz="1300"/>
            </a:lvl4pPr>
            <a:lvl5pPr lvl="4" rtl="0">
              <a:buNone/>
              <a:defRPr sz="1300"/>
            </a:lvl5pPr>
            <a:lvl6pPr lvl="5" rtl="0">
              <a:buNone/>
              <a:defRPr sz="1300"/>
            </a:lvl6pPr>
            <a:lvl7pPr lvl="6" rtl="0">
              <a:buNone/>
              <a:defRPr sz="1300"/>
            </a:lvl7pPr>
            <a:lvl8pPr lvl="7" rtl="0">
              <a:buNone/>
              <a:defRPr sz="1300"/>
            </a:lvl8pPr>
            <a:lvl9pPr lvl="8" rtl="0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rgbClr val="D3AA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D3AAFF"/>
              </a:solidFill>
            </a:endParaRPr>
          </a:p>
        </p:txBody>
      </p:sp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304800" y="304900"/>
            <a:ext cx="4045200" cy="30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1466"/>
              </a:buClr>
              <a:buSzPts val="5200"/>
              <a:buNone/>
              <a:defRPr sz="5200">
                <a:solidFill>
                  <a:srgbClr val="1C14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ubTitle" idx="1"/>
          </p:nvPr>
        </p:nvSpPr>
        <p:spPr>
          <a:xfrm>
            <a:off x="265500" y="3602975"/>
            <a:ext cx="40452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None/>
              <a:defRPr>
                <a:solidFill>
                  <a:srgbClr val="99999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8442908" y="46736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5" name="Google Shape;8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41725" y="304800"/>
            <a:ext cx="597473" cy="22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5847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400" y="1161800"/>
            <a:ext cx="8868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42908" y="46736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7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cid:image004.jpg@01D5A148.B9E900F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7;&#1082;&#1072;&#1090;&#1077;&#1088;&#1080;&#1085;&#1073;&#1091;&#1088;&#1075;.&#1088;&#1092;/%D0%B6%D0%B8%D1%82%D0%B5%D0%BB%D1%8F%D0%BC/%D0%BE%D0%B1%D1%80%D0%B0%D0%B7%D0%BE%D0%B2%D0%B0%D0%BD%D0%B8%D0%B5/%D1%88%D0%BA%D0%BE%D0%BB%D1%8B/%D0%B4%D0%BE%D0%BA%D1%83%D0%BC%D0%B5%D0%BD%D1%82%D1%8B%D0%9E%D0%9E/%D1%82%D0%B5%D1%80%D1%80%D0%B8%D1%82%D0%BE%D1%80%D0%B8%D0%B8_%D0%BE%D0%B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7;&#1082;&#1072;&#1090;&#1077;&#1088;&#1080;&#1085;&#1073;&#1091;&#1088;&#1075;.&#1088;&#1092;/%D0%B6%D0%B8%D1%82%D0%B5%D0%BB%D1%8F%D0%BC/%D0%BE%D0%B1%D1%80%D0%B0%D0%B7%D0%BE%D0%B2%D0%B0%D0%BD%D0%B8%D0%B5/%D1%88%D0%BA%D0%BE%D0%BB%D1%8B/%D0%B4%D0%BE%D0%BA%D1%83%D0%BC%D0%B5%D0%BD%D1%82%D1%8B%D0%9E%D0%9E/%D1%82%D0%B5%D1%80%D1%80%D0%B8%D1%82%D0%BE%D1%80%D0%B8%D0%B8_%D0%BE%D0%B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suslugi.r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508820" y="2571749"/>
            <a:ext cx="7868264" cy="162187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Предоставление муниципальной услуги </a:t>
            </a:r>
            <a:r>
              <a:rPr lang="en-US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/>
            </a:r>
            <a:br>
              <a:rPr lang="en-US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</a:br>
            <a:r>
              <a:rPr lang="ru-RU" sz="2400" b="1" dirty="0">
                <a:solidFill>
                  <a:srgbClr val="7030A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«Прием заявлений о зачислении</a:t>
            </a:r>
            <a:br>
              <a:rPr lang="ru-RU" sz="2400" b="1" dirty="0">
                <a:solidFill>
                  <a:srgbClr val="7030A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в муниципальные образовательные организации, реализующие программы общего образования» </a:t>
            </a:r>
            <a:br>
              <a:rPr lang="ru-RU" sz="2400" b="1" dirty="0">
                <a:solidFill>
                  <a:srgbClr val="7030A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с использованием федеральной портальной формы на Едином портале государственных и муниципальных услуг </a:t>
            </a:r>
            <a:endParaRPr sz="2400" b="1" dirty="0">
              <a:latin typeface="Montserrat" panose="00000500000000000000" pitchFamily="2" charset="-52"/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56697" y="1172917"/>
            <a:ext cx="7512265" cy="1150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indent="-277813"/>
            <a:r>
              <a:rPr lang="ru-RU" altLang="ru-RU" dirty="0"/>
              <a:t>Проверить местоположение (должно быть указано – Екатеринбург).</a:t>
            </a:r>
          </a:p>
          <a:p>
            <a:pPr marL="179388" indent="0"/>
            <a:r>
              <a:rPr lang="ru-RU" altLang="ru-RU" dirty="0"/>
              <a:t>Если местоположение не указано или указано неверно, вручную установить «Екатеринбург».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6560" t="34458" r="36880" b="32119"/>
          <a:stretch/>
        </p:blipFill>
        <p:spPr>
          <a:xfrm>
            <a:off x="4839970" y="1971624"/>
            <a:ext cx="3238699" cy="229245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768907" y="2108067"/>
            <a:ext cx="3391373" cy="952633"/>
            <a:chOff x="768907" y="2108067"/>
            <a:chExt cx="3391373" cy="952633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907" y="2108067"/>
              <a:ext cx="3391373" cy="952633"/>
            </a:xfrm>
            <a:prstGeom prst="rect">
              <a:avLst/>
            </a:prstGeom>
          </p:spPr>
        </p:pic>
        <p:sp>
          <p:nvSpPr>
            <p:cNvPr id="4" name="Скругленный прямоугольник 3"/>
            <p:cNvSpPr/>
            <p:nvPr/>
          </p:nvSpPr>
          <p:spPr>
            <a:xfrm>
              <a:off x="2464593" y="2193131"/>
              <a:ext cx="1071563" cy="39125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65537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4260301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Поиск услуги через помощника: в строке поиска ввести «Запись в школу», выбрать действие «Подать заявление», далее выбрать «В другом регионе».</a:t>
            </a:r>
          </a:p>
          <a:p>
            <a:pPr marL="2682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133" y="1177799"/>
            <a:ext cx="3580954" cy="32133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13" y="2640854"/>
            <a:ext cx="4551375" cy="200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79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4260301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Прямая ссылка на услугу:</a:t>
            </a:r>
          </a:p>
          <a:p>
            <a:pPr marL="268288" indent="0"/>
            <a:r>
              <a:rPr lang="en-US" altLang="ru-RU" dirty="0"/>
              <a:t>https://www.gosuslugi.ru/600368/1/form</a:t>
            </a:r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122" y="1302722"/>
            <a:ext cx="3580954" cy="321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33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136635"/>
            <a:ext cx="4610936" cy="20465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b="1" u="sng" dirty="0"/>
              <a:t>Создание предварительных заявлений будет доступно с 15 марта текущего года.</a:t>
            </a:r>
            <a:endParaRPr lang="ru-RU" altLang="ru-RU" dirty="0"/>
          </a:p>
          <a:p>
            <a:pPr marL="268288" indent="0"/>
            <a:endParaRPr lang="ru-RU" altLang="ru-RU" dirty="0"/>
          </a:p>
          <a:p>
            <a:pPr marL="268288" indent="0"/>
            <a:r>
              <a:rPr lang="ru-RU" altLang="ru-RU" dirty="0"/>
              <a:t>Если Вы ранее заполняли предварительное заявление, то после выбора услуги Вам будет предложено использовать черновик заявления или создать новое заявление.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441434" y="3183212"/>
            <a:ext cx="4610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0"/>
            <a:r>
              <a:rPr lang="ru-RU" sz="1200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Внимание родителей!</a:t>
            </a:r>
          </a:p>
          <a:p>
            <a:pPr marL="268288" indent="0"/>
            <a:r>
              <a:rPr lang="ru-RU" sz="1200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1 апреля текущего года у Вас будет </a:t>
            </a:r>
            <a:r>
              <a:rPr lang="ru-RU" sz="1200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возможность отправить данные предварительные </a:t>
            </a:r>
            <a:r>
              <a:rPr lang="ru-RU" sz="1200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заявления в назначенное время путем нажатия кнопки в личном кабинете ЕПГУ «Отправить заявление». </a:t>
            </a:r>
            <a:endParaRPr lang="en-US" sz="1200" dirty="0">
              <a:solidFill>
                <a:srgbClr val="1C1466"/>
              </a:solidFill>
              <a:latin typeface="Montserrat SemiBold"/>
              <a:ea typeface="Montserrat SemiBold"/>
              <a:cs typeface="Montserrat SemiBold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823" y="1542270"/>
            <a:ext cx="3223106" cy="254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71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Выбрать «Заполнить заявление».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231" y="1525816"/>
            <a:ext cx="3327491" cy="304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64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Указать наличие льгот.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268" y="1482953"/>
            <a:ext cx="4083463" cy="302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11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При наличии льготы необходимо выбрать значение из списка и нажать кнопку «Продолжить».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791" y="1411516"/>
            <a:ext cx="4246653" cy="296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28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3911063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Указать, посещает ли старший ребенок образовательную организацию, в которую подается заявление.</a:t>
            </a:r>
          </a:p>
          <a:p>
            <a:pPr marL="268288" indent="0"/>
            <a:endParaRPr lang="ru-RU" altLang="ru-RU" dirty="0"/>
          </a:p>
          <a:p>
            <a:pPr marL="268288" indent="0"/>
            <a:r>
              <a:rPr lang="ru-RU" altLang="ru-RU" dirty="0"/>
              <a:t>Обращаем Ваше внимание на то, что </a:t>
            </a:r>
            <a:r>
              <a:rPr lang="ru-RU" b="1" dirty="0"/>
              <a:t>регистрация на закрепленной за общеобразовательной организацией территории</a:t>
            </a:r>
            <a:r>
              <a:rPr lang="ru-RU" dirty="0"/>
              <a:t> для данной категории детей при зачислении </a:t>
            </a:r>
            <a:r>
              <a:rPr lang="ru-RU" b="1" dirty="0"/>
              <a:t>учитываться не будет.</a:t>
            </a:r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65" y="1361510"/>
            <a:ext cx="4086862" cy="315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30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Выбрать тип регистрации.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63" y="1411516"/>
            <a:ext cx="3672416" cy="336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79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Указать, кем Вы приходитесь ребенку.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632" y="1437088"/>
            <a:ext cx="4435068" cy="272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17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7" y="570640"/>
            <a:ext cx="5943000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заявление:</a:t>
            </a:r>
            <a:endParaRPr sz="2500"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01.04.2023 до 23:59 30.06.2023</a:t>
            </a:r>
            <a:r>
              <a:rPr lang="ru-RU" sz="1600" dirty="0"/>
              <a:t>– прием детей, зарегистрированных на территории, за которой закреплена конкретная образовательная организация, в том числе имеющих первоочередное и преимущественное право зачисления в муниципальные образовательные организации;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0</a:t>
            </a:r>
            <a:r>
              <a:rPr lang="en-US" sz="1600" b="1" u="sng" dirty="0"/>
              <a:t>6</a:t>
            </a:r>
            <a:r>
              <a:rPr lang="ru-RU" sz="1600" b="1" u="sng" dirty="0"/>
              <a:t>.07.2023 до 23:59 0</a:t>
            </a:r>
            <a:r>
              <a:rPr lang="en-US" sz="1600" b="1" u="sng" dirty="0"/>
              <a:t>5</a:t>
            </a:r>
            <a:r>
              <a:rPr lang="ru-RU" sz="1600" b="1" u="sng" dirty="0"/>
              <a:t>.09.2023 </a:t>
            </a:r>
            <a:r>
              <a:rPr lang="ru-RU" sz="1600" dirty="0"/>
              <a:t>- прием детей, не зарегистрированных на территории, за которой закреплена конкретная образовательная организация, в том числе имеющих первоочередное и преимущественное право зачисления в муниципальные образовательные организации.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2761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5"/>
            <a:ext cx="3803906" cy="29747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Выбрать «Перейти к заявлению».</a:t>
            </a:r>
          </a:p>
          <a:p>
            <a:pPr marL="268288" indent="0"/>
            <a:endParaRPr lang="ru-RU" altLang="ru-RU" dirty="0"/>
          </a:p>
          <a:p>
            <a:pPr marL="268288" indent="0"/>
            <a:endParaRPr lang="ru-RU" altLang="ru-RU" dirty="0"/>
          </a:p>
          <a:p>
            <a:pPr marL="268288" indent="0"/>
            <a:endParaRPr 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340" y="1242978"/>
            <a:ext cx="3180049" cy="350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9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Значение адреса постоянной регистрации заявителя подставляется значением, указанным в Личном кабинете пользователя портала </a:t>
            </a:r>
            <a:r>
              <a:rPr lang="ru-RU" altLang="ru-RU" dirty="0" err="1"/>
              <a:t>Госуслуг</a:t>
            </a:r>
            <a:r>
              <a:rPr lang="ru-RU" altLang="ru-RU" dirty="0"/>
              <a:t>.</a:t>
            </a:r>
          </a:p>
          <a:p>
            <a:pPr marL="268288" indent="0"/>
            <a:endParaRPr lang="ru-RU" altLang="ru-RU" dirty="0"/>
          </a:p>
          <a:p>
            <a:pPr marL="268288" indent="0"/>
            <a:r>
              <a:rPr lang="ru-RU" altLang="ru-RU" dirty="0"/>
              <a:t>При наличии несовпадений необходимо изменить адрес, нажав кнопку «Редактировать», после чего выбрать «Верно».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421" y="1477735"/>
            <a:ext cx="3959399" cy="267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45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182414"/>
            <a:ext cx="3985171" cy="27639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268288" indent="0"/>
            <a:r>
              <a:rPr lang="ru-RU" altLang="ru-RU" b="1" dirty="0"/>
              <a:t>Внимание! </a:t>
            </a:r>
          </a:p>
          <a:p>
            <a:pPr marL="268288" indent="0"/>
            <a:r>
              <a:rPr lang="ru-RU" altLang="ru-RU" dirty="0"/>
              <a:t>Значение в поле «Адрес» должно быть указано в соответствии со значением «Наименование территориальной единицы» Перечня муниципальных общеобразовательных организаций, закрепляемых за территориями муниципального образования «город Екатеринбург», утвержденного Постановлением Администрации города Екатеринбурга от 02.03.2023 № 493.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496" y="1117914"/>
            <a:ext cx="2712923" cy="18361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5191" y="2292734"/>
            <a:ext cx="2858610" cy="229058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9344" y="4011187"/>
            <a:ext cx="4939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0"/>
            <a:r>
              <a:rPr lang="ru-RU" altLang="ru-RU" sz="1200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В случае отсутствия нужного значения «Адреса» в </a:t>
            </a:r>
            <a:r>
              <a:rPr lang="ru-RU" altLang="ru-RU" sz="1200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предложенных</a:t>
            </a:r>
            <a:r>
              <a:rPr lang="ru-RU" altLang="ru-RU" sz="1200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 вариантах, необходимо выбрать «Укажите адрес вручную».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27621" y="2145059"/>
            <a:ext cx="818147" cy="2956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400304" y="4128840"/>
            <a:ext cx="777393" cy="2437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128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В случае отсутствия постоянной регистрации необходимо указать временную регистрацию -последовательно ввести населенный пункт, улица, дом, номер квартиры.</a:t>
            </a:r>
          </a:p>
          <a:p>
            <a:pPr marL="179388" indent="0"/>
            <a:r>
              <a:rPr lang="ru-RU" altLang="ru-RU" dirty="0"/>
              <a:t>Если не нашли нужный адрес, то выбрать «Уточнить адрес».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356" y="1313838"/>
            <a:ext cx="4206479" cy="308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20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Указать, прописан ли ребенок по этому адресу.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24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231" y="1530425"/>
            <a:ext cx="4434648" cy="250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1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В случае, если ребенок прописан по другому адресу, необходимо последовательно ввести населенный пункт, улица, дом, номер квартиры.</a:t>
            </a:r>
          </a:p>
          <a:p>
            <a:pPr marL="179388" indent="0"/>
            <a:r>
              <a:rPr lang="ru-RU" altLang="ru-RU" dirty="0"/>
              <a:t>Если не нашли нужный адрес, то выбрать «Уточнить адрес».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25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231" y="1411516"/>
            <a:ext cx="4244542" cy="297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2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08049" y="1330422"/>
            <a:ext cx="3964546" cy="34194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179388" indent="0"/>
            <a:r>
              <a:rPr lang="ru-RU" altLang="ru-RU" dirty="0"/>
              <a:t>Необходимо заранее ознакомиться с перечнем общеобразовательных организаций, закрепленных за адресом регистрации ребенка. </a:t>
            </a:r>
            <a:r>
              <a:rPr lang="ru-RU" dirty="0"/>
              <a:t>Постановление Администрации города Екатеринбурга</a:t>
            </a:r>
          </a:p>
          <a:p>
            <a:pPr marL="179388" indent="0"/>
            <a:r>
              <a:rPr lang="ru-RU" dirty="0"/>
              <a:t>«О закреплении территорий за муниципальными общеобразовательными учреждениями муниципального образования «город Екатеринбург»</a:t>
            </a:r>
            <a:r>
              <a:rPr lang="ru-RU" altLang="ru-RU" dirty="0"/>
              <a:t> размещено на сайте Департамента образования в разделе «Документы».</a:t>
            </a:r>
          </a:p>
          <a:p>
            <a:pPr marL="179388" indent="0"/>
            <a:endParaRPr lang="ru-RU" altLang="ru-RU" dirty="0"/>
          </a:p>
          <a:p>
            <a:pPr marL="179388" indent="0"/>
            <a:r>
              <a:rPr lang="ru-RU" altLang="ru-RU" dirty="0"/>
              <a:t>Выберите школу из доступных для записи значений, закреплённых за адресом регистрации ребенка.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26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924" y="1411516"/>
            <a:ext cx="332613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807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27</a:t>
            </a:fld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88682" y="1232967"/>
            <a:ext cx="632867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0"/>
            <a:r>
              <a:rPr lang="ru-RU" altLang="ru-RU" sz="1200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ВНИМАНИЕ! В связи с тем, что с 01.04.2023 обработка и регистрация заявлений о зачислении в общеобразовательные организации города Екатеринбурга осуществляется в государственной информационной системе Свердловской области «Единое цифровое пространство» в перечне школ, доступных для выбора, дополнительно к муниципальным общеобразовательным организациям, отображаются школы, подведомственные Министерству образования и молодежной политики Свердловской области. </a:t>
            </a:r>
          </a:p>
          <a:p>
            <a:pPr marL="179388" indent="0"/>
            <a:endParaRPr lang="ru-RU" altLang="ru-RU" sz="1200" dirty="0">
              <a:solidFill>
                <a:srgbClr val="1C1466"/>
              </a:solidFill>
              <a:latin typeface="Montserrat SemiBold"/>
              <a:ea typeface="Montserrat SemiBold"/>
              <a:cs typeface="Montserrat SemiBold"/>
            </a:endParaRPr>
          </a:p>
          <a:p>
            <a:pPr marL="179388" indent="0"/>
            <a:r>
              <a:rPr lang="ru-RU" altLang="ru-RU" sz="1200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Для выбора школы необходимо найти ее в предложенном перечне, воспользовавшись кнопкой «Показать еще 5», затем «Продолжить».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0700" y="881127"/>
            <a:ext cx="2174526" cy="36665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5466" y="3471678"/>
            <a:ext cx="3203560" cy="94566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0222" y="3327618"/>
            <a:ext cx="313357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0"/>
            <a:r>
              <a:rPr lang="ru-RU" altLang="ru-RU" b="1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Внимание!</a:t>
            </a:r>
            <a:r>
              <a:rPr lang="ru-RU" altLang="ru-RU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 </a:t>
            </a:r>
            <a:br>
              <a:rPr lang="ru-RU" altLang="ru-RU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</a:br>
            <a:r>
              <a:rPr lang="ru-RU" altLang="ru-RU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К общеобразовательным организациям, подведомственным Департаменту образования, относятся организации вида </a:t>
            </a:r>
            <a:r>
              <a:rPr lang="ru-RU" altLang="ru-RU" b="1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«Муниципальное».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00956" y="3609048"/>
            <a:ext cx="720191" cy="1618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421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213945"/>
            <a:ext cx="4725450" cy="29435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В случае отсутствия школы в предложенном списке для записи, необходимо выбрать «Нет нужной школы», затем «Указать вручную».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28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37" y="2302649"/>
            <a:ext cx="3606594" cy="26440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25" y="1411516"/>
            <a:ext cx="3332528" cy="288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117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132394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Выбрать данные ребенка из вашего профиля Личного кабинета.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29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123" y="1619359"/>
            <a:ext cx="4563661" cy="274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98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6" y="570640"/>
            <a:ext cx="6302231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документы необходимы для заполнения заявления:</a:t>
            </a:r>
            <a:endParaRPr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паспорт родителя (законного представителя);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свидетельство о рождении ребенка;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документ о регистрации ребенка по месту жительства или пребывания;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документ, подтверждающий первоочередное и преимущественное право зачисления в муниципальное образовательные организации (при наличии права).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77034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3339563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Подтвердить данные ребёнка.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30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631" y="1269408"/>
            <a:ext cx="2721226" cy="360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7748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3339563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Указать, имеет ли ребенок российское гражданство.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31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392" y="1514477"/>
            <a:ext cx="4512628" cy="285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780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3339563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Если ребёнок не имеет российского гражданства, указать необходимость в дополнительном языке для обучения в качестве родного.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32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7" y="1335880"/>
            <a:ext cx="3941084" cy="346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1222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3339563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Если ребёнок имеет российское гражданство, выбрать язык обучения.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33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49" y="1341987"/>
            <a:ext cx="4101691" cy="322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674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3339563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Указать, необходимы ли ребёнку специальные условия.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34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50" y="1352879"/>
            <a:ext cx="4387435" cy="317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977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3339563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Проверить данные заявителя.</a:t>
            </a:r>
          </a:p>
          <a:p>
            <a:pPr marL="179388" indent="0"/>
            <a:r>
              <a:rPr lang="ru-RU" altLang="ru-RU" dirty="0"/>
              <a:t>Если в указанных данных содержится ошибка, выбрать «редактировать».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35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99" y="1117914"/>
            <a:ext cx="2461598" cy="350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059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8054439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Подтвердить контактный номер телефона и электронную почту.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36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82" y="2409834"/>
            <a:ext cx="3125660" cy="18566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192" y="2409834"/>
            <a:ext cx="3097722" cy="185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981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2989520" cy="20174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Указать данные второго родителя (законного представителя) ребенка (при наличии).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37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638" y="1452905"/>
            <a:ext cx="3708807" cy="307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765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5"/>
            <a:ext cx="4541679" cy="14994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179388" indent="0"/>
            <a:r>
              <a:rPr lang="ru-RU" altLang="ru-RU" dirty="0"/>
              <a:t>Черновик заявления сохранен и будет отображаться в Личном кабинета портала Госуслуг.</a:t>
            </a:r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179388" indent="0"/>
            <a:r>
              <a:rPr lang="ru-RU" altLang="ru-RU" dirty="0"/>
              <a:t>Время подачи заявлений указано в разделе </a:t>
            </a:r>
            <a:r>
              <a: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Когда подавать заявление:</a:t>
            </a:r>
            <a:r>
              <a: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dirty="0"/>
              <a:t>настоящей инструкции.</a:t>
            </a:r>
          </a:p>
          <a:p>
            <a:pPr marL="179388" indent="0"/>
            <a:endParaRPr lang="ru-RU" altLang="ru-RU" dirty="0"/>
          </a:p>
          <a:p>
            <a:pPr marL="179388" indent="0"/>
            <a:r>
              <a:rPr lang="ru-RU" b="1" dirty="0"/>
              <a:t>ВНИМАНИЕ!</a:t>
            </a:r>
            <a:r>
              <a:rPr lang="ru-RU" dirty="0"/>
              <a:t> </a:t>
            </a:r>
            <a:r>
              <a:rPr lang="ru-RU" b="1" dirty="0"/>
              <a:t>В случае подачи заявлений с использованием Единого портала, </a:t>
            </a:r>
            <a:r>
              <a:rPr lang="ru-RU" b="1" u="sng" dirty="0"/>
              <a:t>номер заявления присваивается во время создания предварительного заявления.</a:t>
            </a:r>
            <a:r>
              <a:rPr lang="ru-RU" u="sng" dirty="0"/>
              <a:t> </a:t>
            </a:r>
            <a:endParaRPr lang="ru-RU" dirty="0"/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38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700" y="1117914"/>
            <a:ext cx="3892102" cy="3293823"/>
          </a:xfrm>
          <a:prstGeom prst="rect">
            <a:avLst/>
          </a:prstGeom>
        </p:spPr>
      </p:pic>
      <p:sp>
        <p:nvSpPr>
          <p:cNvPr id="6" name="Google Shape;103;p15"/>
          <p:cNvSpPr txBox="1">
            <a:spLocks/>
          </p:cNvSpPr>
          <p:nvPr/>
        </p:nvSpPr>
        <p:spPr>
          <a:xfrm>
            <a:off x="332323" y="2973266"/>
            <a:ext cx="4606709" cy="1925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466"/>
              </a:buClr>
              <a:buSzPts val="1400"/>
              <a:buFont typeface="Montserrat SemiBold"/>
              <a:buNone/>
              <a:defRPr sz="1400" b="0" i="0" u="none" strike="noStrike" cap="none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79388" indent="0"/>
            <a:r>
              <a:rPr lang="ru-RU" dirty="0"/>
              <a:t>По рекомендации </a:t>
            </a:r>
            <a:r>
              <a:rPr lang="ru-RU" dirty="0" err="1"/>
              <a:t>Минцифры</a:t>
            </a:r>
            <a:r>
              <a:rPr lang="ru-RU" dirty="0"/>
              <a:t> РФ перед началом приема заявлений пользователю нужно авторизоваться в ЕСИА и зайти в раздел с черновиками заявлений - сессия длится 30 минут. Находясь в разделе черновиков при наступлении старта подачи заявления кнопка «Отправить заявление» станет активной - это произойдет автоматически, страницу обновлять при этом не нужно.</a:t>
            </a:r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515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3" y="1168783"/>
            <a:ext cx="8275411" cy="27225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b="1" dirty="0">
                <a:solidFill>
                  <a:schemeClr val="tx1"/>
                </a:solidFill>
                <a:latin typeface="Montserrat" panose="000005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Во время записи произошла перезагрузка страницы или появилось сообщение "Возникла ошибка 429. Заявление не отправлено". Что делать? </a:t>
            </a:r>
            <a:br>
              <a:rPr lang="ru-RU" altLang="ru-RU" b="1" dirty="0">
                <a:solidFill>
                  <a:schemeClr val="tx1"/>
                </a:solidFill>
                <a:latin typeface="Montserrat" panose="000005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u-RU" b="1" dirty="0">
                <a:solidFill>
                  <a:schemeClr val="tx1"/>
                </a:solidFill>
                <a:latin typeface="Montserrat" panose="000005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altLang="ru-RU" b="1" dirty="0">
                <a:solidFill>
                  <a:schemeClr val="tx1"/>
                </a:solidFill>
                <a:latin typeface="Montserrat" panose="000005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u-RU" dirty="0">
                <a:latin typeface="Montserrat" panose="000005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Пос</a:t>
            </a:r>
            <a:r>
              <a:rPr lang="ru-RU" altLang="ru-RU" dirty="0">
                <a:solidFill>
                  <a:schemeClr val="tx1"/>
                </a:solidFill>
                <a:latin typeface="Montserrat" panose="000005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ле этого обновите страницу браузера.</a:t>
            </a:r>
            <a:endParaRPr lang="ru-RU" altLang="ru-RU" sz="700" dirty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dirty="0">
                <a:solidFill>
                  <a:schemeClr val="tx1"/>
                </a:solidFill>
                <a:latin typeface="Montserrat" panose="000005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ru-RU" altLang="ru-RU" b="1" dirty="0">
                <a:solidFill>
                  <a:schemeClr val="tx1"/>
                </a:solidFill>
                <a:latin typeface="Montserrat" panose="000005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altLang="ru-RU" b="1" dirty="0">
                <a:solidFill>
                  <a:schemeClr val="tx1"/>
                </a:solidFill>
                <a:latin typeface="Montserrat" panose="000005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u-RU" b="1" dirty="0">
                <a:solidFill>
                  <a:schemeClr val="tx1"/>
                </a:solidFill>
                <a:latin typeface="Montserrat" panose="000005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Портал перегружен. Почему?</a:t>
            </a:r>
            <a:endParaRPr lang="ru-RU" altLang="ru-RU" sz="700" dirty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39</a:t>
            </a:fld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462950" y="4300208"/>
            <a:ext cx="8144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dirty="0">
                <a:solidFill>
                  <a:schemeClr val="tx1"/>
                </a:solidFill>
                <a:latin typeface="Montserrat" panose="000005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Сработал механизм защиты от перегрузок. Повторите последние действия.</a:t>
            </a:r>
            <a:endParaRPr lang="ru-RU" b="1" dirty="0">
              <a:solidFill>
                <a:srgbClr val="1C1466"/>
              </a:solidFill>
              <a:latin typeface="Montserrat" panose="00000500000000000000" pitchFamily="2" charset="-52"/>
              <a:ea typeface="Montserrat SemiBold"/>
              <a:cs typeface="Montserrat SemiBold"/>
            </a:endParaRPr>
          </a:p>
        </p:txBody>
      </p:sp>
      <p:pic>
        <p:nvPicPr>
          <p:cNvPr id="9" name="Picture 1" descr="cid:image004.jpg@01D5A148.B9E900F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629" y="2752757"/>
            <a:ext cx="41433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633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6" y="181303"/>
            <a:ext cx="6425985" cy="8511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07000"/>
              </a:lnSpc>
            </a:pPr>
            <a:r>
              <a:rPr lang="ru-RU" sz="2000" b="1" dirty="0"/>
              <a:t>Правом преимущественного приема будут пользоваться следующие категории детей:  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15311" y="1032466"/>
            <a:ext cx="8631620" cy="40361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9388" indent="0"/>
            <a:r>
              <a:rPr lang="ru-RU" b="1" dirty="0">
                <a:solidFill>
                  <a:srgbClr val="002060"/>
                </a:solidFill>
                <a:latin typeface="Montserrat" panose="00000500000000000000" pitchFamily="2" charset="-52"/>
                <a:ea typeface="Calibri" panose="020F0502020204030204" pitchFamily="34" charset="0"/>
                <a:cs typeface="Liberation Serif" panose="02020603050405020304" pitchFamily="18" charset="0"/>
              </a:rPr>
              <a:t>д</a:t>
            </a:r>
            <a:r>
              <a:rPr lang="ru-RU" b="1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Liberation Serif" panose="02020603050405020304" pitchFamily="18" charset="0"/>
              </a:rPr>
              <a:t>ети, в том числе усыновленные (удочеренные) или находящиеся под опекой или попечительством в семье, включая приемную или патронатную семью, при приеме в образовательную организацию, в которой обучаются их брат и (или) сестра (полнородные и неполнородные, усыновленные (удочеренные), дети, опекунами (попечителями) которых являются родители (законные представители) этих детей, или дети, родителями (законными представителями) которых являются опекуны (попечители) этих детей </a:t>
            </a:r>
            <a:r>
              <a:rPr lang="ru-RU" b="1" dirty="0">
                <a:solidFill>
                  <a:srgbClr val="0070C0"/>
                </a:solidFill>
                <a:latin typeface="Montserrat" panose="00000500000000000000" pitchFamily="2" charset="-52"/>
              </a:rPr>
              <a:t>(основание – Приказ Министерства просвещения РФ от 02.09.2020 № 458 «Об утверждении Порядка приема на обучение по образовательным программам начального общего, основного общего и среднего общего образования»). </a:t>
            </a:r>
          </a:p>
          <a:p>
            <a:pPr marL="254000" indent="-508000"/>
            <a:endParaRPr lang="ru-RU" b="1" dirty="0">
              <a:solidFill>
                <a:srgbClr val="7030A0"/>
              </a:solidFill>
              <a:latin typeface="Montserrat" panose="00000500000000000000" pitchFamily="2" charset="-52"/>
            </a:endParaRPr>
          </a:p>
          <a:p>
            <a:pPr marL="179388" indent="0"/>
            <a:r>
              <a:rPr lang="ru-RU" b="1" dirty="0">
                <a:solidFill>
                  <a:srgbClr val="002060"/>
                </a:solidFill>
                <a:latin typeface="Montserrat" panose="00000500000000000000" pitchFamily="2" charset="-52"/>
              </a:rPr>
              <a:t>  Обращаем внимание родителей! </a:t>
            </a:r>
          </a:p>
          <a:p>
            <a:pPr marL="179388" indent="0"/>
            <a:r>
              <a:rPr lang="ru-RU" b="1" dirty="0">
                <a:solidFill>
                  <a:srgbClr val="002060"/>
                </a:solidFill>
                <a:latin typeface="Montserrat" panose="00000500000000000000" pitchFamily="2" charset="-52"/>
              </a:rPr>
              <a:t>Для данной категории детей при зачислении в образовательную организацию не будет учитываться регистрация на закрепленной за образовательной организацией территории</a:t>
            </a:r>
            <a:r>
              <a:rPr lang="ru-RU" b="1" dirty="0">
                <a:solidFill>
                  <a:srgbClr val="7030A0"/>
                </a:solidFill>
                <a:latin typeface="Montserrat" panose="00000500000000000000" pitchFamily="2" charset="-52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Montserrat" panose="00000500000000000000" pitchFamily="2" charset="-52"/>
              </a:rPr>
              <a:t>(</a:t>
            </a:r>
            <a:r>
              <a:rPr lang="ru-RU" b="1" u="sng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Постановление Администрации города Екатеринбурга от </a:t>
            </a:r>
            <a:r>
              <a:rPr lang="en-US" b="1" u="sng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02</a:t>
            </a:r>
            <a:r>
              <a:rPr lang="ru-RU" b="1" u="sng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.03.202</a:t>
            </a:r>
            <a:r>
              <a:rPr lang="en-US" b="1" u="sng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3</a:t>
            </a:r>
            <a:r>
              <a:rPr lang="ru-RU" b="1" u="sng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№ </a:t>
            </a:r>
            <a:r>
              <a:rPr lang="en-US" b="1" u="sng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493</a:t>
            </a:r>
            <a:r>
              <a:rPr lang="ru-RU" b="1" u="sng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 «О закреплении муниципальных общеобразовательных организаций за территориями муниципального образования «город Екатеринбург»</a:t>
            </a:r>
            <a:r>
              <a:rPr lang="ru-RU" b="1" u="sng" dirty="0">
                <a:solidFill>
                  <a:srgbClr val="0070C0"/>
                </a:solidFill>
                <a:latin typeface="Montserrat" panose="00000500000000000000" pitchFamily="2" charset="-52"/>
              </a:rPr>
              <a:t>).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2602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826088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Подтверждение электронного заявления  на ЕПГУ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3" y="1168783"/>
            <a:ext cx="8406041" cy="10519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179388" indent="0"/>
            <a:endParaRPr lang="ru-RU" altLang="ru-RU" dirty="0"/>
          </a:p>
          <a:p>
            <a:r>
              <a:rPr lang="ru-RU" b="1" dirty="0">
                <a:latin typeface="Montserrat" panose="00000500000000000000" pitchFamily="2" charset="-52"/>
              </a:rPr>
              <a:t>В приемную кампанию 2023 года на ЕПГУ функционирует сервис, который позволяет</a:t>
            </a:r>
          </a:p>
          <a:p>
            <a:pPr algn="ctr"/>
            <a:r>
              <a:rPr lang="ru-RU" b="1" dirty="0">
                <a:latin typeface="Montserrat" panose="00000500000000000000" pitchFamily="2" charset="-52"/>
              </a:rPr>
              <a:t>родителям, подавшим заявление в электронном виде, подгружать скан-копии</a:t>
            </a:r>
          </a:p>
          <a:p>
            <a:pPr algn="ctr"/>
            <a:r>
              <a:rPr lang="ru-RU" b="1" dirty="0">
                <a:latin typeface="Montserrat" panose="00000500000000000000" pitchFamily="2" charset="-52"/>
              </a:rPr>
              <a:t>документов, подтверждающих заявление (</a:t>
            </a:r>
            <a:r>
              <a:rPr lang="en-US" b="1" dirty="0">
                <a:latin typeface="Montserrat" panose="00000500000000000000" pitchFamily="2" charset="-52"/>
              </a:rPr>
              <a:t>https://www.gosuslugi.ru/24225</a:t>
            </a:r>
            <a:r>
              <a:rPr lang="ru-RU" b="1" dirty="0">
                <a:latin typeface="Montserrat" panose="00000500000000000000" pitchFamily="2" charset="-52"/>
              </a:rPr>
              <a:t>).</a:t>
            </a:r>
            <a:r>
              <a:rPr lang="ru-RU" dirty="0">
                <a:latin typeface="Montserrat" panose="00000500000000000000" pitchFamily="2" charset="-52"/>
              </a:rPr>
              <a:t> </a:t>
            </a:r>
          </a:p>
          <a:p>
            <a:pPr algn="ctr"/>
            <a:endParaRPr lang="ru-RU"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40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885" y="2428780"/>
            <a:ext cx="4906568" cy="232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980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826088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Подтверждение электронного заявления  на ЕПГУ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3" y="1168783"/>
            <a:ext cx="8406041" cy="10519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179388" indent="0"/>
            <a:endParaRPr lang="ru-RU" altLang="ru-RU" dirty="0"/>
          </a:p>
          <a:p>
            <a:r>
              <a:rPr lang="ru-RU" dirty="0"/>
              <a:t>В приемную кампанию 2023 года </a:t>
            </a:r>
            <a:r>
              <a:rPr lang="ru-RU" b="1" dirty="0"/>
              <a:t>на ЕПГУ функционирует сервис, который позволяет</a:t>
            </a:r>
          </a:p>
          <a:p>
            <a:pPr algn="ctr"/>
            <a:r>
              <a:rPr lang="ru-RU" b="1" dirty="0"/>
              <a:t>родителям, подавшим заявление в электронном виде, подгружать скан-копии</a:t>
            </a:r>
          </a:p>
          <a:p>
            <a:pPr algn="ctr"/>
            <a:r>
              <a:rPr lang="ru-RU" b="1" dirty="0"/>
              <a:t>документов, подтверждающих заявление.</a:t>
            </a:r>
            <a:r>
              <a:rPr lang="ru-RU" dirty="0"/>
              <a:t> 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41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771" y="2220686"/>
            <a:ext cx="5819144" cy="239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007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826088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Подтверждение электронного заявления  на ЕПГУ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3" y="1168783"/>
            <a:ext cx="3187773" cy="21863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endParaRPr lang="ru-RU" altLang="ru-RU" dirty="0"/>
          </a:p>
          <a:p>
            <a:pPr marL="179388" indent="0"/>
            <a:r>
              <a:rPr lang="ru-RU" b="1" dirty="0">
                <a:latin typeface="Montserrat" panose="00000500000000000000" pitchFamily="2" charset="-52"/>
              </a:rPr>
              <a:t>Необходимо выбрать тип заявления и указать номер.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42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358" y="1248531"/>
            <a:ext cx="3854154" cy="336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33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826088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Подтверждение электронного заявления  на ЕПГУ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168783"/>
            <a:ext cx="4004784" cy="43092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179388" indent="0"/>
            <a:r>
              <a:rPr lang="ru-RU" sz="2500" b="1" dirty="0">
                <a:latin typeface="Montserrat" panose="00000500000000000000" pitchFamily="2" charset="-52"/>
              </a:rPr>
              <a:t>Загрузить необходимые документы.</a:t>
            </a:r>
          </a:p>
          <a:p>
            <a:pPr marL="179388" indent="0"/>
            <a:endParaRPr lang="ru-RU" sz="2100" b="1" dirty="0">
              <a:latin typeface="Montserrat" panose="00000500000000000000" pitchFamily="2" charset="-52"/>
            </a:endParaRPr>
          </a:p>
          <a:p>
            <a:pPr marL="0" indent="536575"/>
            <a:r>
              <a:rPr lang="ru-RU" sz="2100" dirty="0"/>
              <a:t>В соответствии с пунктом 27 приказа Министерства просвещения РФ от 02.09.2020 № 458 «Об утверждении порядка приема на обучение по образовательным программам начального общего, основного общего и среднего общего образования»  (далее – Порядок) при подаче заявления в электронной форме через ЕПГУ родители представляют документы (копии или оригиналы), подтверждающие первоочередное и преимущественное право приема на обучение или документы, подтверждение которых в электронном виде невозможно. </a:t>
            </a:r>
          </a:p>
          <a:p>
            <a:pPr marL="0" indent="536575"/>
            <a:r>
              <a:rPr lang="ru-RU" sz="2100" dirty="0"/>
              <a:t>Также в соответствии с пунктом 26 Порядка при посещении общеобразовательной организации и (или) очном взаимодействии с уполномоченными должностными лицами общеобразовательной организации родители (законные представители) ребенка предъявляют оригиналы указанных документов.</a:t>
            </a:r>
            <a:endParaRPr lang="ru-RU" sz="2100" b="1" dirty="0">
              <a:latin typeface="Montserrat" panose="00000500000000000000" pitchFamily="2" charset="-52"/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43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768" y="1009392"/>
            <a:ext cx="4020665" cy="351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392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826088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Подтверждение электронного заявления  на ЕПГУ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361288"/>
            <a:ext cx="3277150" cy="21863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b="1" dirty="0">
                <a:latin typeface="Montserrat" panose="00000500000000000000" pitchFamily="2" charset="-52"/>
              </a:rPr>
              <a:t>Сделать отметки о согласии и об ответственности, после чего выбрать «Подать заявление».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44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225" y="1537717"/>
            <a:ext cx="5059704" cy="225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264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2355" y="446888"/>
            <a:ext cx="6425985" cy="57477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Куда звонить, если остались вопросы:</a:t>
            </a:r>
            <a:endParaRPr lang="ru-RU" alt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45</a:t>
            </a:fld>
            <a:endParaRPr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725968"/>
              </p:ext>
            </p:extLst>
          </p:nvPr>
        </p:nvGraphicFramePr>
        <p:xfrm>
          <a:off x="1247815" y="1107343"/>
          <a:ext cx="6610525" cy="389249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04599">
                  <a:extLst>
                    <a:ext uri="{9D8B030D-6E8A-4147-A177-3AD203B41FA5}">
                      <a16:colId xmlns:a16="http://schemas.microsoft.com/office/drawing/2014/main" xmlns="" val="3689482020"/>
                    </a:ext>
                  </a:extLst>
                </a:gridCol>
                <a:gridCol w="1131092">
                  <a:extLst>
                    <a:ext uri="{9D8B030D-6E8A-4147-A177-3AD203B41FA5}">
                      <a16:colId xmlns:a16="http://schemas.microsoft.com/office/drawing/2014/main" xmlns="" val="1771835808"/>
                    </a:ext>
                  </a:extLst>
                </a:gridCol>
                <a:gridCol w="3174834">
                  <a:extLst>
                    <a:ext uri="{9D8B030D-6E8A-4147-A177-3AD203B41FA5}">
                      <a16:colId xmlns:a16="http://schemas.microsoft.com/office/drawing/2014/main" xmlns="" val="1120213057"/>
                    </a:ext>
                  </a:extLst>
                </a:gridCol>
              </a:tblGrid>
              <a:tr h="294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Верх-Исетский район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effectLst/>
                        </a:rPr>
                        <a:t>304-12-64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Иваницкая Наталья Александровна, зам.начальника РУО</a:t>
                      </a:r>
                    </a:p>
                  </a:txBody>
                  <a:tcPr marL="5820" marR="5820" marT="5820" marB="0"/>
                </a:tc>
                <a:extLst>
                  <a:ext uri="{0D108BD9-81ED-4DB2-BD59-A6C34878D82A}">
                    <a16:rowId xmlns:a16="http://schemas.microsoft.com/office/drawing/2014/main" xmlns="" val="1392190664"/>
                  </a:ext>
                </a:extLst>
              </a:tr>
              <a:tr h="265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effectLst/>
                        </a:rPr>
                        <a:t>Железнодорожный район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effectLst/>
                        </a:rPr>
                        <a:t> 304 - 16-31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Шарипова Елена Эдуардовна, зам.начальника РУО</a:t>
                      </a:r>
                    </a:p>
                  </a:txBody>
                  <a:tcPr marL="5820" marR="5820" marT="5820" marB="0"/>
                </a:tc>
                <a:extLst>
                  <a:ext uri="{0D108BD9-81ED-4DB2-BD59-A6C34878D82A}">
                    <a16:rowId xmlns:a16="http://schemas.microsoft.com/office/drawing/2014/main" xmlns="" val="601049417"/>
                  </a:ext>
                </a:extLst>
              </a:tr>
              <a:tr h="265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effectLst/>
                        </a:rPr>
                        <a:t>Кировский район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effectLst/>
                        </a:rPr>
                        <a:t>304-16-36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Карова Марина Владимировна, зам.начальника РУО</a:t>
                      </a:r>
                    </a:p>
                  </a:txBody>
                  <a:tcPr marL="5820" marR="5820" marT="5820" marB="0"/>
                </a:tc>
                <a:extLst>
                  <a:ext uri="{0D108BD9-81ED-4DB2-BD59-A6C34878D82A}">
                    <a16:rowId xmlns:a16="http://schemas.microsoft.com/office/drawing/2014/main" xmlns="" val="1369945982"/>
                  </a:ext>
                </a:extLst>
              </a:tr>
              <a:tr h="294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effectLst/>
                        </a:rPr>
                        <a:t>Ленинский район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effectLst/>
                        </a:rPr>
                        <a:t>304-16-41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Коржановская Ольга Анатольевна, зам.начальника РУО</a:t>
                      </a:r>
                    </a:p>
                  </a:txBody>
                  <a:tcPr marL="5820" marR="5820" marT="5820" marB="0"/>
                </a:tc>
                <a:extLst>
                  <a:ext uri="{0D108BD9-81ED-4DB2-BD59-A6C34878D82A}">
                    <a16:rowId xmlns:a16="http://schemas.microsoft.com/office/drawing/2014/main" xmlns="" val="787408025"/>
                  </a:ext>
                </a:extLst>
              </a:tr>
              <a:tr h="265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effectLst/>
                        </a:rPr>
                        <a:t>Октябрьский район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effectLst/>
                        </a:rPr>
                        <a:t>304-12-71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Лыжина Юлия Николаевна, зам.начальника РУО</a:t>
                      </a:r>
                    </a:p>
                  </a:txBody>
                  <a:tcPr marL="5820" marR="5820" marT="5820" marB="0"/>
                </a:tc>
                <a:extLst>
                  <a:ext uri="{0D108BD9-81ED-4DB2-BD59-A6C34878D82A}">
                    <a16:rowId xmlns:a16="http://schemas.microsoft.com/office/drawing/2014/main" xmlns="" val="4115951461"/>
                  </a:ext>
                </a:extLst>
              </a:tr>
              <a:tr h="294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effectLst/>
                        </a:rPr>
                        <a:t>Орджоникидзевский район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effectLst/>
                        </a:rPr>
                        <a:t>304-12-57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Юрочкина Наталья Александровна, зам.начальника РУО</a:t>
                      </a:r>
                    </a:p>
                  </a:txBody>
                  <a:tcPr marL="5820" marR="5820" marT="5820" marB="0"/>
                </a:tc>
                <a:extLst>
                  <a:ext uri="{0D108BD9-81ED-4DB2-BD59-A6C34878D82A}">
                    <a16:rowId xmlns:a16="http://schemas.microsoft.com/office/drawing/2014/main" xmlns="" val="3763873090"/>
                  </a:ext>
                </a:extLst>
              </a:tr>
              <a:tr h="372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effectLst/>
                        </a:rPr>
                        <a:t>Чкаловский район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effectLst/>
                        </a:rPr>
                        <a:t>304-16-52</a:t>
                      </a:r>
                      <a:r>
                        <a:rPr lang="ru-RU" sz="700" b="1" baseline="0" dirty="0">
                          <a:effectLst/>
                        </a:rPr>
                        <a:t> </a:t>
                      </a:r>
                      <a:br>
                        <a:rPr lang="ru-RU" sz="700" b="1" baseline="0" dirty="0">
                          <a:effectLst/>
                        </a:rPr>
                      </a:br>
                      <a:r>
                        <a:rPr lang="ru-RU" sz="700" b="1" dirty="0">
                          <a:effectLst/>
                        </a:rPr>
                        <a:t>304-16-51 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Тараканова Светлана Петровна главный специалист РУО;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Склюева Ирина Васильевна зам.начальника РУО</a:t>
                      </a:r>
                    </a:p>
                  </a:txBody>
                  <a:tcPr marL="5820" marR="5820" marT="5820" marB="0"/>
                </a:tc>
                <a:extLst>
                  <a:ext uri="{0D108BD9-81ED-4DB2-BD59-A6C34878D82A}">
                    <a16:rowId xmlns:a16="http://schemas.microsoft.com/office/drawing/2014/main" xmlns="" val="1151572893"/>
                  </a:ext>
                </a:extLst>
              </a:tr>
              <a:tr h="265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effectLst/>
                        </a:rPr>
                        <a:t>Академический район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effectLst/>
                        </a:rPr>
                        <a:t>287-02-86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Миронова Ольга Валерьевна, начальник РУО </a:t>
                      </a:r>
                    </a:p>
                  </a:txBody>
                  <a:tcPr marL="5820" marR="5820" marT="5820" marB="0"/>
                </a:tc>
                <a:extLst>
                  <a:ext uri="{0D108BD9-81ED-4DB2-BD59-A6C34878D82A}">
                    <a16:rowId xmlns:a16="http://schemas.microsoft.com/office/drawing/2014/main" xmlns="" val="3670552741"/>
                  </a:ext>
                </a:extLst>
              </a:tr>
              <a:tr h="2843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effectLst/>
                        </a:rPr>
                        <a:t>Департамент образования города Екатеринбурга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effectLst/>
                        </a:rPr>
                        <a:t>304-12-44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Агафонова Ирина Васильевна</a:t>
                      </a:r>
                      <a:r>
                        <a:rPr lang="ru-RU" sz="700" b="1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главный специалист</a:t>
                      </a:r>
                    </a:p>
                  </a:txBody>
                  <a:tcPr marL="5820" marR="5820" marT="5820" marB="0"/>
                </a:tc>
                <a:extLst>
                  <a:ext uri="{0D108BD9-81ED-4DB2-BD59-A6C34878D82A}">
                    <a16:rowId xmlns:a16="http://schemas.microsoft.com/office/drawing/2014/main" xmlns="" val="3353306414"/>
                  </a:ext>
                </a:extLst>
              </a:tr>
              <a:tr h="263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effectLst/>
                        </a:rPr>
                        <a:t>Департамент образования города Екатеринбурга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effectLst/>
                        </a:rPr>
                        <a:t>304-12-43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Кудинова Татьяна Геннадьевна</a:t>
                      </a:r>
                      <a:r>
                        <a:rPr lang="ru-RU" sz="700" b="1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начальник отдела </a:t>
                      </a:r>
                    </a:p>
                  </a:txBody>
                  <a:tcPr marL="5820" marR="5820" marT="5820" marB="0"/>
                </a:tc>
                <a:extLst>
                  <a:ext uri="{0D108BD9-81ED-4DB2-BD59-A6C34878D82A}">
                    <a16:rowId xmlns:a16="http://schemas.microsoft.com/office/drawing/2014/main" xmlns="" val="2267942099"/>
                  </a:ext>
                </a:extLst>
              </a:tr>
              <a:tr h="5617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effectLst/>
                        </a:rPr>
                        <a:t>Департамент образования города Екатеринбурга (по вопросам правового обеспечения приема детей в первый класс)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effectLst/>
                        </a:rPr>
                        <a:t>304-12-41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Стахеева Наталья Александровна</a:t>
                      </a:r>
                      <a:r>
                        <a:rPr lang="ru-RU" sz="700" b="1" baseline="0" dirty="0">
                          <a:effectLst/>
                        </a:rPr>
                        <a:t> </a:t>
                      </a:r>
                      <a:r>
                        <a:rPr lang="ru-RU" sz="700" b="1" dirty="0">
                          <a:effectLst/>
                        </a:rPr>
                        <a:t>ведущий специалист;</a:t>
                      </a:r>
                      <a:br>
                        <a:rPr lang="ru-RU" sz="700" b="1" dirty="0">
                          <a:effectLst/>
                        </a:rPr>
                      </a:br>
                      <a:r>
                        <a:rPr lang="ru-RU" sz="700" b="1" dirty="0">
                          <a:effectLst/>
                        </a:rPr>
                        <a:t>Пучкова Зоя Олеговна главный специалист;</a:t>
                      </a:r>
                      <a:br>
                        <a:rPr lang="ru-RU" sz="700" b="1" dirty="0">
                          <a:effectLst/>
                        </a:rPr>
                      </a:br>
                      <a:r>
                        <a:rPr lang="ru-RU" sz="700" b="1" dirty="0">
                          <a:effectLst/>
                        </a:rPr>
                        <a:t>Шурова Ирина Александровна начальник отдела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extLst>
                  <a:ext uri="{0D108BD9-81ED-4DB2-BD59-A6C34878D82A}">
                    <a16:rowId xmlns:a16="http://schemas.microsoft.com/office/drawing/2014/main" xmlns="" val="3242920073"/>
                  </a:ext>
                </a:extLst>
              </a:tr>
              <a:tr h="466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effectLst/>
                        </a:rPr>
                        <a:t>Департамент образования города Екатеринбурга (по вопросам подачи заявления через ЕПГУ)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304-12-50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Обухова Кристина Викторовна, начальник отдела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extLst>
                  <a:ext uri="{0D108BD9-81ED-4DB2-BD59-A6C34878D82A}">
                    <a16:rowId xmlns:a16="http://schemas.microsoft.com/office/drawing/2014/main" xmlns="" val="2510919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5193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6" y="197069"/>
            <a:ext cx="6425985" cy="84612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/>
              <a:t>Правом первоочередного приема будут пользоваться следующие категории детей: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043191"/>
            <a:ext cx="8302911" cy="37066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latin typeface="Montserrat" panose="00000500000000000000" pitchFamily="2" charset="-52"/>
              </a:rPr>
              <a:t>дети сотрудников, имеющих специальные звания и проходящих службу в учреждениях и органах уголовно-исполнительной системы, органах принудительного исполнения РФ, федеральной противопожарной службы Государственной противопожарной службы, таможенных органов РФ </a:t>
            </a:r>
            <a:r>
              <a:rPr lang="ru-RU" b="1" dirty="0">
                <a:solidFill>
                  <a:srgbClr val="0070C0"/>
                </a:solidFill>
                <a:latin typeface="Montserrat" panose="00000500000000000000" pitchFamily="2" charset="-52"/>
              </a:rPr>
              <a:t>(основание – Федеральный закон от 30.12.2012 № 283-ФЗ «О социальных гарантиях сотрудникам некоторых федеральных органов исполнительной власти и внесении изменений в отдельные законодательные акты Российской Федерации»);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latin typeface="Montserrat" panose="00000500000000000000" pitchFamily="2" charset="-52"/>
              </a:rPr>
              <a:t>дети сотрудников полиции </a:t>
            </a:r>
            <a:r>
              <a:rPr lang="ru-RU" b="1" dirty="0">
                <a:solidFill>
                  <a:srgbClr val="0070C0"/>
                </a:solidFill>
                <a:latin typeface="Montserrat" panose="00000500000000000000" pitchFamily="2" charset="-52"/>
              </a:rPr>
              <a:t>(основание – Федеральный закон от 07.02.2011 № 3-ФЗ «О полиции»);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latin typeface="Montserrat" panose="00000500000000000000" pitchFamily="2" charset="-52"/>
              </a:rPr>
              <a:t>дети военнослужащих по месту жительства их семей </a:t>
            </a:r>
            <a:r>
              <a:rPr lang="ru-RU" b="1" dirty="0">
                <a:solidFill>
                  <a:srgbClr val="0070C0"/>
                </a:solidFill>
                <a:latin typeface="Montserrat" panose="00000500000000000000" pitchFamily="2" charset="-52"/>
              </a:rPr>
              <a:t>(основание – Федеральный закон от 27.05.1998 № 76-ФЗ «О статусе военнослужащих»).</a:t>
            </a:r>
          </a:p>
          <a:p>
            <a:pPr marL="179388" indent="0" algn="just"/>
            <a:r>
              <a:rPr lang="ru-RU" b="1" dirty="0">
                <a:latin typeface="Montserrat" panose="00000500000000000000" pitchFamily="2" charset="-52"/>
              </a:rPr>
              <a:t>       </a:t>
            </a:r>
          </a:p>
          <a:p>
            <a:pPr marL="179388" indent="0" algn="just"/>
            <a:r>
              <a:rPr lang="ru-RU" b="1" dirty="0">
                <a:solidFill>
                  <a:srgbClr val="002060"/>
                </a:solidFill>
                <a:latin typeface="Montserrat" panose="00000500000000000000" pitchFamily="2" charset="-52"/>
              </a:rPr>
              <a:t>  Обращаем внимание родителей! </a:t>
            </a:r>
          </a:p>
          <a:p>
            <a:pPr marL="179388" indent="0" algn="just"/>
            <a:r>
              <a:rPr lang="ru-RU" b="1" dirty="0">
                <a:solidFill>
                  <a:srgbClr val="002060"/>
                </a:solidFill>
                <a:latin typeface="Montserrat" panose="00000500000000000000" pitchFamily="2" charset="-52"/>
              </a:rPr>
              <a:t>Для данной категории детей при зачислении в образовательную организацию регистрация на закрепленной за образовательной организацией территории будет учитываться </a:t>
            </a:r>
            <a:r>
              <a:rPr lang="ru-RU" b="1" dirty="0">
                <a:solidFill>
                  <a:srgbClr val="0070C0"/>
                </a:solidFill>
                <a:latin typeface="Montserrat" panose="00000500000000000000" pitchFamily="2" charset="-52"/>
              </a:rPr>
              <a:t>(</a:t>
            </a:r>
            <a:r>
              <a:rPr lang="ru-RU" b="1" u="sng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Постановление Администрации города Екатеринбурга от </a:t>
            </a:r>
            <a:r>
              <a:rPr lang="en-US" b="1" u="sng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02</a:t>
            </a:r>
            <a:r>
              <a:rPr lang="ru-RU" b="1" u="sng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.03.202</a:t>
            </a:r>
            <a:r>
              <a:rPr lang="en-US" b="1" u="sng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3</a:t>
            </a:r>
            <a:r>
              <a:rPr lang="ru-RU" b="1" u="sng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/>
            </a:r>
            <a:br>
              <a:rPr lang="ru-RU" b="1" u="sng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</a:br>
            <a:r>
              <a:rPr lang="ru-RU" b="1" u="sng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№ </a:t>
            </a:r>
            <a:r>
              <a:rPr lang="en-US" b="1" u="sng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493</a:t>
            </a:r>
            <a:r>
              <a:rPr lang="ru-RU" b="1" u="sng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 «О закреплении муниципальных общеобразовательных организаций за территориями муниципального образования «город Екатеринбург»</a:t>
            </a:r>
            <a:r>
              <a:rPr lang="ru-RU" b="1" u="sng" dirty="0">
                <a:solidFill>
                  <a:srgbClr val="0070C0"/>
                </a:solidFill>
                <a:latin typeface="Montserrat" panose="00000500000000000000" pitchFamily="2" charset="-52"/>
              </a:rPr>
              <a:t>).</a:t>
            </a:r>
          </a:p>
          <a:p>
            <a:pPr marL="268288" indent="0" algn="just"/>
            <a:endParaRPr lang="ru-RU"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87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286016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нет регистрации на ЕПГУ </a:t>
            </a:r>
            <a:b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(нет учетной записи)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35452" y="1729806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88900" indent="0" algn="ctr">
              <a:buClr>
                <a:schemeClr val="accent3"/>
              </a:buClr>
              <a:defRPr/>
            </a:pPr>
            <a:r>
              <a:rPr lang="ru-RU" sz="1600" dirty="0"/>
              <a:t>Если родитель не был зарегистрирован на ЕПГУ (не получал, не подтверждал учетную запись), то можно подойти в отделения </a:t>
            </a:r>
            <a:r>
              <a:rPr lang="ru-RU" sz="1600" b="1" dirty="0"/>
              <a:t>МКУ ЦМУ </a:t>
            </a:r>
            <a:r>
              <a:rPr lang="ru-RU" sz="1600" dirty="0"/>
              <a:t>или </a:t>
            </a:r>
            <a:r>
              <a:rPr lang="ru-RU" sz="1600" b="1" dirty="0"/>
              <a:t>ГБУ СО МФЦ, </a:t>
            </a:r>
            <a:r>
              <a:rPr lang="ru-RU" sz="1600" dirty="0"/>
              <a:t>и вместе с консультантами в зоне общественного доступа заполнить необходимые данные для регистрации на ЕПГУ, и получить подтверждение учетной записи.</a:t>
            </a:r>
          </a:p>
          <a:p>
            <a:pPr marL="109728" algn="just">
              <a:defRPr/>
            </a:pPr>
            <a:r>
              <a:rPr lang="ru-RU" dirty="0"/>
              <a:t>  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60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рекомендации 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36072" y="1269168"/>
            <a:ext cx="4294676" cy="33922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Проверьте, подтверждена ли Ваша учетная запись на сайте «Госуслуги».</a:t>
            </a:r>
          </a:p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начала записи обновите Ваш браузер. Специалисты службы сопровождения Единого портала рекомендуют использовать </a:t>
            </a:r>
            <a:r>
              <a:rPr lang="en-US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Google Chrome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Очистите кэш (историю браузера).</a:t>
            </a:r>
          </a:p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Проверьте баланс услуги </a:t>
            </a:r>
            <a:r>
              <a:rPr lang="ru-RU" altLang="ru-RU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Интернет</a:t>
            </a:r>
            <a:r>
              <a:rPr lang="ru-RU" altLang="ru-RU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Важно, чтобы с 00:00 01.04.20</a:t>
            </a:r>
            <a:r>
              <a:rPr lang="en-US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23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он был положительным, так как обычно провайдеры списывают оплату в начале нового дня.</a:t>
            </a:r>
          </a:p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Рекомендуем перед записью перезапустить Ваш браузер и зайти на портал снова через главную страницу, не использовать сохраненные ссылки на услугу. Используйте рекомендуемые методы перехода к форме заявления. </a:t>
            </a:r>
            <a:endParaRPr lang="ru-RU" altLang="ru-RU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pic>
        <p:nvPicPr>
          <p:cNvPr id="5" name="Рисуно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27" y="1179791"/>
            <a:ext cx="3655803" cy="332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724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получить услугу</a:t>
            </a:r>
            <a:endPara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36071" y="1269169"/>
            <a:ext cx="7512265" cy="1150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88900" indent="0" eaLnBrk="1" hangingPunct="1"/>
            <a:r>
              <a:rPr lang="ru-RU" altLang="ru-RU" dirty="0"/>
              <a:t>В адресной строке набрать </a:t>
            </a:r>
            <a:r>
              <a:rPr lang="en-US" altLang="ru-RU" dirty="0">
                <a:hlinkClick r:id="rId3"/>
              </a:rPr>
              <a:t>www.gosuslugi.ru</a:t>
            </a:r>
            <a:endParaRPr lang="en-US" altLang="ru-RU" dirty="0"/>
          </a:p>
          <a:p>
            <a:pPr indent="-368300" eaLnBrk="1" hangingPunct="1"/>
            <a:r>
              <a:rPr lang="ru-RU" altLang="ru-RU" dirty="0"/>
              <a:t>Нажать кнопку «Войти»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38" y="1844618"/>
            <a:ext cx="5327809" cy="245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97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56697" y="1172917"/>
            <a:ext cx="7512265" cy="1150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indent="-368300"/>
            <a:r>
              <a:rPr lang="ru-RU" altLang="ru-RU" dirty="0"/>
              <a:t>Ввести логин, пароль и нажать кнопку «Войти».</a:t>
            </a:r>
          </a:p>
          <a:p>
            <a:pPr marL="88900" indent="0"/>
            <a:r>
              <a:rPr lang="ru-RU" altLang="ru-RU" dirty="0"/>
              <a:t>В качестве логина можно использовать номер мобильного телефона, адрес электронной почты или СНИЛС (в зависимости от того, что было указано при регистрации на портале).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3" r="8637"/>
          <a:stretch/>
        </p:blipFill>
        <p:spPr bwMode="auto">
          <a:xfrm>
            <a:off x="1379579" y="2300680"/>
            <a:ext cx="1900777" cy="261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9" r="5203"/>
          <a:stretch/>
        </p:blipFill>
        <p:spPr bwMode="auto">
          <a:xfrm>
            <a:off x="4009570" y="2300681"/>
            <a:ext cx="1888864" cy="261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346973"/>
      </p:ext>
    </p:extLst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1C1466"/>
      </a:dk1>
      <a:lt1>
        <a:srgbClr val="FFFFFF"/>
      </a:lt1>
      <a:dk2>
        <a:srgbClr val="443E3D"/>
      </a:dk2>
      <a:lt2>
        <a:srgbClr val="D3AAFF"/>
      </a:lt2>
      <a:accent1>
        <a:srgbClr val="443E3D"/>
      </a:accent1>
      <a:accent2>
        <a:srgbClr val="AF71FF"/>
      </a:accent2>
      <a:accent3>
        <a:srgbClr val="EAC96C"/>
      </a:accent3>
      <a:accent4>
        <a:srgbClr val="999999"/>
      </a:accent4>
      <a:accent5>
        <a:srgbClr val="FF7D50"/>
      </a:accent5>
      <a:accent6>
        <a:srgbClr val="FFE38D"/>
      </a:accent6>
      <a:hlink>
        <a:srgbClr val="4A86E8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1964</Words>
  <Application>Microsoft Office PowerPoint</Application>
  <PresentationFormat>Экран (16:9)</PresentationFormat>
  <Paragraphs>243</Paragraphs>
  <Slides>45</Slides>
  <Notes>45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4" baseType="lpstr">
      <vt:lpstr>Montserrat</vt:lpstr>
      <vt:lpstr>PT Serif</vt:lpstr>
      <vt:lpstr>Georgia</vt:lpstr>
      <vt:lpstr>Montserrat SemiBold</vt:lpstr>
      <vt:lpstr>Calibri</vt:lpstr>
      <vt:lpstr>Times New Roman</vt:lpstr>
      <vt:lpstr>Liberation Serif</vt:lpstr>
      <vt:lpstr>Arial</vt:lpstr>
      <vt:lpstr>Gameday</vt:lpstr>
      <vt:lpstr>            Предоставление муниципальной услуги  «Прием заявлений о зачислении  в муниципальные образовательные организации, реализующие программы общего образования»  с использованием федеральной портальной формы на Едином портале государственных и муниципальных услуг </vt:lpstr>
      <vt:lpstr>Когда подавать заявление:</vt:lpstr>
      <vt:lpstr>Какие документы необходимы для заполнения заявления:</vt:lpstr>
      <vt:lpstr>Правом преимущественного приема будут пользоваться следующие категории детей:  </vt:lpstr>
      <vt:lpstr>Правом первоочередного приема будут пользоваться следующие категории детей:</vt:lpstr>
      <vt:lpstr>Если нет регистрации на ЕПГУ  (нет учетной записи)</vt:lpstr>
      <vt:lpstr>Общие рекомендации </vt:lpstr>
      <vt:lpstr>Как получить услугу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Подтверждение электронного заявления  на ЕПГУ</vt:lpstr>
      <vt:lpstr>Подтверждение электронного заявления  на ЕПГУ</vt:lpstr>
      <vt:lpstr>Подтверждение электронного заявления  на ЕПГУ</vt:lpstr>
      <vt:lpstr>Подтверждение электронного заявления  на ЕПГУ</vt:lpstr>
      <vt:lpstr>Подтверждение электронного заявления  на ЕПГУ</vt:lpstr>
      <vt:lpstr>Куда звонить, если остались вопросы: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Подача заявлений о предоставлении услуги «Зачисление в образовательное учреждение» с использованием Единого портала государственных и муниципальных услуг</dc:title>
  <dc:creator>Обухова Кристина Викторовна</dc:creator>
  <cp:lastModifiedBy>user</cp:lastModifiedBy>
  <cp:revision>74</cp:revision>
  <dcterms:modified xsi:type="dcterms:W3CDTF">2023-03-14T12:47:39Z</dcterms:modified>
</cp:coreProperties>
</file>